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9" r:id="rId3"/>
    <p:sldId id="258" r:id="rId4"/>
    <p:sldId id="259" r:id="rId5"/>
    <p:sldId id="260" r:id="rId6"/>
    <p:sldId id="262" r:id="rId7"/>
    <p:sldId id="265" r:id="rId8"/>
    <p:sldId id="264" r:id="rId9"/>
    <p:sldId id="268" r:id="rId10"/>
    <p:sldId id="266" r:id="rId11"/>
    <p:sldId id="267" r:id="rId12"/>
  </p:sldIdLst>
  <p:sldSz cx="18288000" cy="10287000"/>
  <p:notesSz cx="6858000" cy="9144000"/>
  <p:embeddedFontLst>
    <p:embeddedFont>
      <p:font typeface="IBM Plex Sans" panose="020B0503050203000203" pitchFamily="34" charset="0"/>
      <p:regular r:id="rId14"/>
      <p:bold r:id="rId15"/>
      <p:italic r:id="rId16"/>
      <p:boldItalic r:id="rId17"/>
    </p:embeddedFont>
    <p:embeddedFont>
      <p:font typeface="IBM Plex Sans Bold" panose="020B0803050203000203" charset="0"/>
      <p:regular r:id="rId18"/>
    </p:embeddedFont>
    <p:embeddedFont>
      <p:font typeface="IBM Plex Sans Condensed" panose="020B050605020300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Bold" panose="020B0806030504020204" pitchFamily="34" charset="0"/>
      <p:bold r:id="rId31"/>
    </p:embeddedFont>
    <p:embeddedFont>
      <p:font typeface="Tek Tall Arabic" panose="020B0604020202020204" charset="-78"/>
      <p:regular r:id="rId32"/>
    </p:embeddedFont>
  </p:embeddedFontLst>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69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27A26-E39D-4833-9930-B9A2B959FD6A}"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EBC0C-830F-458D-907D-BEBF14080BBA}" type="slidenum">
              <a:rPr lang="en-US" smtClean="0"/>
              <a:t>‹#›</a:t>
            </a:fld>
            <a:endParaRPr lang="en-US"/>
          </a:p>
        </p:txBody>
      </p:sp>
    </p:spTree>
    <p:extLst>
      <p:ext uri="{BB962C8B-B14F-4D97-AF65-F5344CB8AC3E}">
        <p14:creationId xmlns:p14="http://schemas.microsoft.com/office/powerpoint/2010/main" val="159627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024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EBC0C-830F-458D-907D-BEBF14080BBA}" type="slidenum">
              <a:rPr lang="en-US" smtClean="0"/>
              <a:t>7</a:t>
            </a:fld>
            <a:endParaRPr lang="en-US"/>
          </a:p>
        </p:txBody>
      </p:sp>
    </p:spTree>
    <p:extLst>
      <p:ext uri="{BB962C8B-B14F-4D97-AF65-F5344CB8AC3E}">
        <p14:creationId xmlns:p14="http://schemas.microsoft.com/office/powerpoint/2010/main" val="1379651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EBC0C-830F-458D-907D-BEBF14080BBA}" type="slidenum">
              <a:rPr lang="en-US" smtClean="0"/>
              <a:t>8</a:t>
            </a:fld>
            <a:endParaRPr lang="en-US"/>
          </a:p>
        </p:txBody>
      </p:sp>
    </p:spTree>
    <p:extLst>
      <p:ext uri="{BB962C8B-B14F-4D97-AF65-F5344CB8AC3E}">
        <p14:creationId xmlns:p14="http://schemas.microsoft.com/office/powerpoint/2010/main" val="356830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EBC0C-830F-458D-907D-BEBF14080BBA}" type="slidenum">
              <a:rPr lang="en-US" smtClean="0"/>
              <a:t>9</a:t>
            </a:fld>
            <a:endParaRPr lang="en-US"/>
          </a:p>
        </p:txBody>
      </p:sp>
    </p:spTree>
    <p:extLst>
      <p:ext uri="{BB962C8B-B14F-4D97-AF65-F5344CB8AC3E}">
        <p14:creationId xmlns:p14="http://schemas.microsoft.com/office/powerpoint/2010/main" val="347422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EBC0C-830F-458D-907D-BEBF14080BBA}" type="slidenum">
              <a:rPr lang="en-US" smtClean="0"/>
              <a:t>10</a:t>
            </a:fld>
            <a:endParaRPr lang="en-US"/>
          </a:p>
        </p:txBody>
      </p:sp>
    </p:spTree>
    <p:extLst>
      <p:ext uri="{BB962C8B-B14F-4D97-AF65-F5344CB8AC3E}">
        <p14:creationId xmlns:p14="http://schemas.microsoft.com/office/powerpoint/2010/main" val="128406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grpSp>
        <p:nvGrpSpPr>
          <p:cNvPr id="2" name="Group 2"/>
          <p:cNvGrpSpPr/>
          <p:nvPr/>
        </p:nvGrpSpPr>
        <p:grpSpPr>
          <a:xfrm>
            <a:off x="6231033" y="0"/>
            <a:ext cx="12327937" cy="10287000"/>
            <a:chOff x="0" y="0"/>
            <a:chExt cx="16437249" cy="14372898"/>
          </a:xfrm>
        </p:grpSpPr>
        <p:pic>
          <p:nvPicPr>
            <p:cNvPr id="3" name="Picture 3"/>
            <p:cNvPicPr>
              <a:picLocks noChangeAspect="1"/>
            </p:cNvPicPr>
            <p:nvPr/>
          </p:nvPicPr>
          <p:blipFill>
            <a:blip r:embed="rId2"/>
            <a:srcRect l="11879" r="11879"/>
            <a:stretch>
              <a:fillRect/>
            </a:stretch>
          </p:blipFill>
          <p:spPr>
            <a:xfrm>
              <a:off x="0" y="0"/>
              <a:ext cx="16437249" cy="14372898"/>
            </a:xfrm>
            <a:prstGeom prst="rect">
              <a:avLst/>
            </a:prstGeom>
          </p:spPr>
        </p:pic>
      </p:grpSp>
      <p:sp>
        <p:nvSpPr>
          <p:cNvPr id="4" name="Freeform 4"/>
          <p:cNvSpPr/>
          <p:nvPr/>
        </p:nvSpPr>
        <p:spPr>
          <a:xfrm>
            <a:off x="6192933" y="-5877"/>
            <a:ext cx="6244511" cy="10292875"/>
          </a:xfrm>
          <a:custGeom>
            <a:avLst/>
            <a:gdLst/>
            <a:ahLst/>
            <a:cxnLst/>
            <a:rect l="l" t="t" r="r" b="b"/>
            <a:pathLst>
              <a:path w="6244511" h="11260594">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AutoShape 5"/>
          <p:cNvSpPr/>
          <p:nvPr/>
        </p:nvSpPr>
        <p:spPr>
          <a:xfrm>
            <a:off x="0" y="8039100"/>
            <a:ext cx="6081417"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209550" y="2487677"/>
            <a:ext cx="10196674" cy="5311647"/>
          </a:xfrm>
          <a:prstGeom prst="rect">
            <a:avLst/>
          </a:prstGeom>
        </p:spPr>
        <p:txBody>
          <a:bodyPr lIns="0" tIns="0" rIns="0" bIns="0" rtlCol="0" anchor="t">
            <a:spAutoFit/>
          </a:bodyPr>
          <a:lstStyle/>
          <a:p>
            <a:pPr>
              <a:lnSpc>
                <a:spcPts val="13731"/>
              </a:lnSpc>
            </a:pPr>
            <a:r>
              <a:rPr lang="en-US" sz="12482" dirty="0">
                <a:solidFill>
                  <a:srgbClr val="C89F65"/>
                </a:solidFill>
                <a:latin typeface="Tek Tall Arabic"/>
              </a:rPr>
              <a:t>MOVIE RECOMMENDATION</a:t>
            </a:r>
          </a:p>
          <a:p>
            <a:pPr>
              <a:lnSpc>
                <a:spcPts val="13731"/>
              </a:lnSpc>
            </a:pPr>
            <a:r>
              <a:rPr lang="en-US" sz="12482" dirty="0">
                <a:solidFill>
                  <a:srgbClr val="C89F65"/>
                </a:solidFill>
                <a:latin typeface="Tek Tall Arabic"/>
              </a:rPr>
              <a:t>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AutoShape 2"/>
          <p:cNvSpPr/>
          <p:nvPr/>
        </p:nvSpPr>
        <p:spPr>
          <a:xfrm>
            <a:off x="9144000" y="3302000"/>
            <a:ext cx="12311601"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8815" y="0"/>
            <a:ext cx="9135185" cy="10286999"/>
            <a:chOff x="0" y="0"/>
            <a:chExt cx="12180247" cy="14044449"/>
          </a:xfrm>
        </p:grpSpPr>
        <p:pic>
          <p:nvPicPr>
            <p:cNvPr id="4" name="Picture 4"/>
            <p:cNvPicPr>
              <a:picLocks noChangeAspect="1"/>
            </p:cNvPicPr>
            <p:nvPr/>
          </p:nvPicPr>
          <p:blipFill>
            <a:blip r:embed="rId3"/>
            <a:srcRect l="24000" r="24000"/>
            <a:stretch>
              <a:fillRect/>
            </a:stretch>
          </p:blipFill>
          <p:spPr>
            <a:xfrm>
              <a:off x="0" y="0"/>
              <a:ext cx="12180247" cy="14044449"/>
            </a:xfrm>
            <a:prstGeom prst="rect">
              <a:avLst/>
            </a:prstGeom>
          </p:spPr>
        </p:pic>
      </p:grpSp>
      <p:grpSp>
        <p:nvGrpSpPr>
          <p:cNvPr id="5" name="Group 5"/>
          <p:cNvGrpSpPr/>
          <p:nvPr/>
        </p:nvGrpSpPr>
        <p:grpSpPr>
          <a:xfrm>
            <a:off x="6231291" y="1"/>
            <a:ext cx="2988909" cy="10287000"/>
            <a:chOff x="0" y="0"/>
            <a:chExt cx="3985213"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0" y="0"/>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8" name="TextBox 8"/>
          <p:cNvSpPr txBox="1"/>
          <p:nvPr/>
        </p:nvSpPr>
        <p:spPr>
          <a:xfrm>
            <a:off x="9779035" y="1774130"/>
            <a:ext cx="5437849" cy="1154162"/>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RECOMMENDATIONS</a:t>
            </a:r>
          </a:p>
        </p:txBody>
      </p:sp>
      <p:sp>
        <p:nvSpPr>
          <p:cNvPr id="9" name="TextBox 9"/>
          <p:cNvSpPr txBox="1"/>
          <p:nvPr/>
        </p:nvSpPr>
        <p:spPr>
          <a:xfrm>
            <a:off x="9779035" y="3708744"/>
            <a:ext cx="7480265" cy="5950347"/>
          </a:xfrm>
          <a:prstGeom prst="rect">
            <a:avLst/>
          </a:prstGeom>
        </p:spPr>
        <p:txBody>
          <a:bodyPr lIns="0" tIns="0" rIns="0" bIns="0" rtlCol="0" anchor="t">
            <a:spAutoFit/>
          </a:bodyPr>
          <a:lstStyle/>
          <a:p>
            <a:pPr>
              <a:lnSpc>
                <a:spcPts val="3779"/>
              </a:lnSpc>
            </a:pPr>
            <a:r>
              <a:rPr lang="en-US" sz="2699" spc="161" dirty="0">
                <a:solidFill>
                  <a:srgbClr val="FFFFFF"/>
                </a:solidFill>
                <a:latin typeface="IBM Plex Sans"/>
              </a:rPr>
              <a:t>We recommend using an item based collaborative filtering learning model for your recommendation system.</a:t>
            </a:r>
          </a:p>
          <a:p>
            <a:pPr>
              <a:lnSpc>
                <a:spcPts val="3779"/>
              </a:lnSpc>
            </a:pPr>
            <a:endParaRPr lang="en-US" sz="2699" spc="161" dirty="0">
              <a:solidFill>
                <a:srgbClr val="FFFFFF"/>
              </a:solidFill>
              <a:latin typeface="IBM Plex Sans"/>
            </a:endParaRPr>
          </a:p>
          <a:p>
            <a:pPr>
              <a:lnSpc>
                <a:spcPts val="3779"/>
              </a:lnSpc>
            </a:pPr>
            <a:endParaRPr lang="en-US" sz="2699" spc="161" dirty="0">
              <a:solidFill>
                <a:srgbClr val="FFFFFF"/>
              </a:solidFill>
              <a:latin typeface="IBM Plex Sans"/>
            </a:endParaRPr>
          </a:p>
          <a:p>
            <a:pPr>
              <a:lnSpc>
                <a:spcPts val="3779"/>
              </a:lnSpc>
            </a:pPr>
            <a:endParaRPr lang="en-US" sz="2699" spc="161" dirty="0">
              <a:solidFill>
                <a:srgbClr val="FFFFFF"/>
              </a:solidFill>
              <a:latin typeface="IBM Plex Sans"/>
            </a:endParaRPr>
          </a:p>
          <a:p>
            <a:pPr>
              <a:lnSpc>
                <a:spcPts val="3779"/>
              </a:lnSpc>
            </a:pPr>
            <a:endParaRPr lang="en-US" sz="2699" spc="161" dirty="0">
              <a:solidFill>
                <a:srgbClr val="FFFFFF"/>
              </a:solidFill>
              <a:latin typeface="IBM Plex Sans"/>
            </a:endParaRPr>
          </a:p>
          <a:p>
            <a:pPr>
              <a:lnSpc>
                <a:spcPts val="3779"/>
              </a:lnSpc>
            </a:pPr>
            <a:endParaRPr lang="en-US" sz="2699" spc="161" dirty="0">
              <a:solidFill>
                <a:srgbClr val="FFFFFF"/>
              </a:solidFill>
              <a:latin typeface="IBM Plex Sans"/>
            </a:endParaRPr>
          </a:p>
          <a:p>
            <a:pPr>
              <a:lnSpc>
                <a:spcPts val="3219"/>
              </a:lnSpc>
            </a:pPr>
            <a:endParaRPr lang="en-US" sz="2699" spc="161" dirty="0">
              <a:solidFill>
                <a:srgbClr val="FFFFFF"/>
              </a:solidFill>
              <a:latin typeface="IBM Plex Sans"/>
            </a:endParaRPr>
          </a:p>
          <a:p>
            <a:pPr>
              <a:lnSpc>
                <a:spcPts val="3219"/>
              </a:lnSpc>
            </a:pPr>
            <a:endParaRPr lang="en-US" sz="2699" spc="161" dirty="0">
              <a:solidFill>
                <a:srgbClr val="FFFFFF"/>
              </a:solidFill>
              <a:latin typeface="IBM Plex Sans"/>
            </a:endParaRPr>
          </a:p>
          <a:p>
            <a:pPr>
              <a:lnSpc>
                <a:spcPts val="3219"/>
              </a:lnSpc>
            </a:pPr>
            <a:endParaRPr lang="en-US" sz="2699" spc="161" dirty="0">
              <a:solidFill>
                <a:srgbClr val="FFFFFF"/>
              </a:solidFill>
              <a:latin typeface="IBM Plex Sans"/>
            </a:endParaRPr>
          </a:p>
          <a:p>
            <a:pPr>
              <a:lnSpc>
                <a:spcPts val="3219"/>
              </a:lnSpc>
            </a:pPr>
            <a:endParaRPr lang="en-US" sz="2699" spc="161" dirty="0">
              <a:solidFill>
                <a:srgbClr val="FFFFFF"/>
              </a:solidFill>
              <a:latin typeface="IBM Plex Sans"/>
            </a:endParaRPr>
          </a:p>
          <a:p>
            <a:pPr marL="0" lvl="0" indent="0" algn="l">
              <a:lnSpc>
                <a:spcPts val="3219"/>
              </a:lnSpc>
              <a:spcBef>
                <a:spcPct val="0"/>
              </a:spcBef>
            </a:pPr>
            <a:endParaRPr lang="en-US" sz="2699" spc="161" dirty="0">
              <a:solidFill>
                <a:srgbClr val="FFFFFF"/>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grpSp>
        <p:nvGrpSpPr>
          <p:cNvPr id="2" name="Group 2"/>
          <p:cNvGrpSpPr/>
          <p:nvPr/>
        </p:nvGrpSpPr>
        <p:grpSpPr>
          <a:xfrm>
            <a:off x="0" y="-240321"/>
            <a:ext cx="18288000" cy="5961222"/>
            <a:chOff x="0" y="0"/>
            <a:chExt cx="24984101" cy="7948296"/>
          </a:xfrm>
        </p:grpSpPr>
        <p:pic>
          <p:nvPicPr>
            <p:cNvPr id="3" name="Picture 3"/>
            <p:cNvPicPr>
              <a:picLocks noChangeAspect="1"/>
            </p:cNvPicPr>
            <p:nvPr/>
          </p:nvPicPr>
          <p:blipFill>
            <a:blip r:embed="rId2"/>
            <a:srcRect t="26139" b="26139"/>
            <a:stretch>
              <a:fillRect/>
            </a:stretch>
          </p:blipFill>
          <p:spPr>
            <a:xfrm>
              <a:off x="0" y="0"/>
              <a:ext cx="24984101" cy="7948296"/>
            </a:xfrm>
            <a:prstGeom prst="rect">
              <a:avLst/>
            </a:prstGeom>
          </p:spPr>
        </p:pic>
      </p:grpSp>
      <p:grpSp>
        <p:nvGrpSpPr>
          <p:cNvPr id="4" name="Group 4"/>
          <p:cNvGrpSpPr/>
          <p:nvPr/>
        </p:nvGrpSpPr>
        <p:grpSpPr>
          <a:xfrm>
            <a:off x="0" y="2644326"/>
            <a:ext cx="18288000" cy="3086100"/>
            <a:chOff x="0" y="0"/>
            <a:chExt cx="4975502" cy="812800"/>
          </a:xfrm>
        </p:grpSpPr>
        <p:sp>
          <p:nvSpPr>
            <p:cNvPr id="5" name="Freeform 5"/>
            <p:cNvSpPr/>
            <p:nvPr/>
          </p:nvSpPr>
          <p:spPr>
            <a:xfrm>
              <a:off x="0" y="0"/>
              <a:ext cx="4975502" cy="812800"/>
            </a:xfrm>
            <a:custGeom>
              <a:avLst/>
              <a:gdLst/>
              <a:ahLst/>
              <a:cxnLst/>
              <a:rect l="l" t="t" r="r" b="b"/>
              <a:pathLst>
                <a:path w="4975502" h="812800">
                  <a:moveTo>
                    <a:pt x="0" y="0"/>
                  </a:moveTo>
                  <a:lnTo>
                    <a:pt x="4975502" y="0"/>
                  </a:lnTo>
                  <a:lnTo>
                    <a:pt x="4975502" y="812800"/>
                  </a:lnTo>
                  <a:lnTo>
                    <a:pt x="0" y="812800"/>
                  </a:lnTo>
                  <a:close/>
                </a:path>
              </a:pathLst>
            </a:custGeom>
            <a:gradFill rotWithShape="1">
              <a:gsLst>
                <a:gs pos="0">
                  <a:srgbClr val="000000">
                    <a:alpha val="0"/>
                  </a:srgbClr>
                </a:gs>
                <a:gs pos="100000">
                  <a:srgbClr val="1B1919">
                    <a:alpha val="100000"/>
                  </a:srgbClr>
                </a:gs>
              </a:gsLst>
              <a:lin ang="5400000"/>
            </a:gradFill>
          </p:spPr>
          <p:txBody>
            <a:bodyPr/>
            <a:lstStyle/>
            <a:p>
              <a:endParaRPr lang="en-US"/>
            </a:p>
          </p:txBody>
        </p:sp>
        <p:sp>
          <p:nvSpPr>
            <p:cNvPr id="6" name="TextBox 6"/>
            <p:cNvSpPr txBox="1"/>
            <p:nvPr/>
          </p:nvSpPr>
          <p:spPr>
            <a:xfrm>
              <a:off x="0" y="-47625"/>
              <a:ext cx="4975502" cy="860425"/>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3118849" y="7456388"/>
            <a:ext cx="11897018" cy="2435225"/>
          </a:xfrm>
          <a:prstGeom prst="rect">
            <a:avLst/>
          </a:prstGeom>
        </p:spPr>
        <p:txBody>
          <a:bodyPr lIns="0" tIns="0" rIns="0" bIns="0" rtlCol="0" anchor="t">
            <a:spAutoFit/>
          </a:bodyPr>
          <a:lstStyle/>
          <a:p>
            <a:pPr algn="ctr">
              <a:lnSpc>
                <a:spcPts val="18700"/>
              </a:lnSpc>
            </a:pPr>
            <a:r>
              <a:rPr lang="en-US" sz="17000">
                <a:solidFill>
                  <a:srgbClr val="C89F65"/>
                </a:solidFill>
                <a:latin typeface="Tek Tall Arabic"/>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6705600" y="8750617"/>
            <a:ext cx="11430000" cy="9525"/>
          </a:xfrm>
          <a:custGeom>
            <a:avLst/>
            <a:gdLst/>
            <a:ahLst/>
            <a:cxnLst/>
            <a:rect l="l" t="t" r="r" b="b"/>
            <a:pathLst>
              <a:path w="11430000" h="9525">
                <a:moveTo>
                  <a:pt x="0" y="0"/>
                </a:moveTo>
                <a:lnTo>
                  <a:pt x="11430000" y="0"/>
                </a:lnTo>
                <a:lnTo>
                  <a:pt x="11430000" y="9525"/>
                </a:lnTo>
                <a:lnTo>
                  <a:pt x="0" y="9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602278" y="1023938"/>
            <a:ext cx="2486025" cy="2486025"/>
          </a:xfrm>
          <a:custGeom>
            <a:avLst/>
            <a:gdLst/>
            <a:ahLst/>
            <a:cxnLst/>
            <a:rect l="l" t="t" r="r" b="b"/>
            <a:pathLst>
              <a:path w="2486025" h="2486025">
                <a:moveTo>
                  <a:pt x="0" y="0"/>
                </a:moveTo>
                <a:lnTo>
                  <a:pt x="2486024" y="0"/>
                </a:lnTo>
                <a:lnTo>
                  <a:pt x="2486024" y="2486024"/>
                </a:lnTo>
                <a:lnTo>
                  <a:pt x="0" y="2486024"/>
                </a:lnTo>
                <a:lnTo>
                  <a:pt x="0" y="0"/>
                </a:lnTo>
                <a:close/>
              </a:path>
            </a:pathLst>
          </a:custGeom>
          <a:blipFill>
            <a:blip r:embed="rId5"/>
            <a:stretch>
              <a:fillRect b="-53846"/>
            </a:stretch>
          </a:blipFill>
        </p:spPr>
      </p:sp>
      <p:sp>
        <p:nvSpPr>
          <p:cNvPr id="4" name="Freeform 4"/>
          <p:cNvSpPr/>
          <p:nvPr/>
        </p:nvSpPr>
        <p:spPr>
          <a:xfrm>
            <a:off x="6772466" y="1023938"/>
            <a:ext cx="2486025" cy="2486025"/>
          </a:xfrm>
          <a:custGeom>
            <a:avLst/>
            <a:gdLst/>
            <a:ahLst/>
            <a:cxnLst/>
            <a:rect l="l" t="t" r="r" b="b"/>
            <a:pathLst>
              <a:path w="2486025" h="2486025">
                <a:moveTo>
                  <a:pt x="0" y="0"/>
                </a:moveTo>
                <a:lnTo>
                  <a:pt x="2486024" y="0"/>
                </a:lnTo>
                <a:lnTo>
                  <a:pt x="2486024" y="2486024"/>
                </a:lnTo>
                <a:lnTo>
                  <a:pt x="0" y="2486024"/>
                </a:lnTo>
                <a:lnTo>
                  <a:pt x="0" y="0"/>
                </a:lnTo>
                <a:close/>
              </a:path>
            </a:pathLst>
          </a:custGeom>
          <a:blipFill>
            <a:blip r:embed="rId6"/>
            <a:stretch>
              <a:fillRect/>
            </a:stretch>
          </a:blipFill>
        </p:spPr>
      </p:sp>
      <p:sp>
        <p:nvSpPr>
          <p:cNvPr id="5" name="Freeform 5"/>
          <p:cNvSpPr/>
          <p:nvPr/>
        </p:nvSpPr>
        <p:spPr>
          <a:xfrm>
            <a:off x="6772466" y="4936046"/>
            <a:ext cx="2486025" cy="2486025"/>
          </a:xfrm>
          <a:custGeom>
            <a:avLst/>
            <a:gdLst/>
            <a:ahLst/>
            <a:cxnLst/>
            <a:rect l="l" t="t" r="r" b="b"/>
            <a:pathLst>
              <a:path w="2486025" h="2486025">
                <a:moveTo>
                  <a:pt x="0" y="0"/>
                </a:moveTo>
                <a:lnTo>
                  <a:pt x="2486024" y="0"/>
                </a:lnTo>
                <a:lnTo>
                  <a:pt x="2486024" y="2486024"/>
                </a:lnTo>
                <a:lnTo>
                  <a:pt x="0" y="2486024"/>
                </a:lnTo>
                <a:lnTo>
                  <a:pt x="0" y="0"/>
                </a:lnTo>
                <a:close/>
              </a:path>
            </a:pathLst>
          </a:custGeom>
          <a:blipFill>
            <a:blip r:embed="rId7"/>
            <a:stretch>
              <a:fillRect t="-8931" b="-8931"/>
            </a:stretch>
          </a:blipFill>
        </p:spPr>
      </p:sp>
      <p:sp>
        <p:nvSpPr>
          <p:cNvPr id="6" name="Freeform 6"/>
          <p:cNvSpPr/>
          <p:nvPr/>
        </p:nvSpPr>
        <p:spPr>
          <a:xfrm>
            <a:off x="14304074" y="4936046"/>
            <a:ext cx="2486025" cy="2486025"/>
          </a:xfrm>
          <a:custGeom>
            <a:avLst/>
            <a:gdLst/>
            <a:ahLst/>
            <a:cxnLst/>
            <a:rect l="l" t="t" r="r" b="b"/>
            <a:pathLst>
              <a:path w="2486025" h="2486025">
                <a:moveTo>
                  <a:pt x="0" y="0"/>
                </a:moveTo>
                <a:lnTo>
                  <a:pt x="2486024" y="0"/>
                </a:lnTo>
                <a:lnTo>
                  <a:pt x="2486024" y="2486024"/>
                </a:lnTo>
                <a:lnTo>
                  <a:pt x="0" y="2486024"/>
                </a:lnTo>
                <a:lnTo>
                  <a:pt x="0" y="0"/>
                </a:lnTo>
                <a:close/>
              </a:path>
            </a:pathLst>
          </a:custGeom>
          <a:blipFill>
            <a:blip r:embed="rId8"/>
            <a:stretch>
              <a:fillRect t="-12989" b="-12989"/>
            </a:stretch>
          </a:blipFill>
        </p:spPr>
      </p:sp>
      <p:sp>
        <p:nvSpPr>
          <p:cNvPr id="7" name="TextBox 7"/>
          <p:cNvSpPr txBox="1"/>
          <p:nvPr/>
        </p:nvSpPr>
        <p:spPr>
          <a:xfrm>
            <a:off x="6975348" y="8888400"/>
            <a:ext cx="1986189" cy="476688"/>
          </a:xfrm>
          <a:prstGeom prst="rect">
            <a:avLst/>
          </a:prstGeom>
        </p:spPr>
        <p:txBody>
          <a:bodyPr lIns="0" tIns="0" rIns="0" bIns="0" rtlCol="0" anchor="t">
            <a:spAutoFit/>
          </a:bodyPr>
          <a:lstStyle/>
          <a:p>
            <a:pPr algn="l">
              <a:lnSpc>
                <a:spcPts val="3505"/>
              </a:lnSpc>
            </a:pPr>
            <a:r>
              <a:rPr lang="en-US" sz="2503" spc="35">
                <a:solidFill>
                  <a:srgbClr val="C89F65"/>
                </a:solidFill>
                <a:latin typeface="Open Sans"/>
              </a:rPr>
              <a:t>GROUP 6</a:t>
            </a:r>
          </a:p>
        </p:txBody>
      </p:sp>
      <p:sp>
        <p:nvSpPr>
          <p:cNvPr id="8" name="TextBox 8"/>
          <p:cNvSpPr txBox="1"/>
          <p:nvPr/>
        </p:nvSpPr>
        <p:spPr>
          <a:xfrm>
            <a:off x="6891528" y="3604212"/>
            <a:ext cx="2248052" cy="434279"/>
          </a:xfrm>
          <a:prstGeom prst="rect">
            <a:avLst/>
          </a:prstGeom>
        </p:spPr>
        <p:txBody>
          <a:bodyPr lIns="0" tIns="0" rIns="0" bIns="0" rtlCol="0" anchor="t">
            <a:spAutoFit/>
          </a:bodyPr>
          <a:lstStyle/>
          <a:p>
            <a:pPr algn="l">
              <a:lnSpc>
                <a:spcPts val="3362"/>
              </a:lnSpc>
            </a:pPr>
            <a:r>
              <a:rPr lang="en-US" sz="2401" spc="32">
                <a:solidFill>
                  <a:srgbClr val="C89F65"/>
                </a:solidFill>
                <a:latin typeface="Open Sans"/>
              </a:rPr>
              <a:t>wilkins Nzioka</a:t>
            </a:r>
          </a:p>
        </p:txBody>
      </p:sp>
      <p:sp>
        <p:nvSpPr>
          <p:cNvPr id="9" name="TextBox 9"/>
          <p:cNvSpPr txBox="1"/>
          <p:nvPr/>
        </p:nvSpPr>
        <p:spPr>
          <a:xfrm>
            <a:off x="6975348" y="7516959"/>
            <a:ext cx="2353437" cy="406522"/>
          </a:xfrm>
          <a:prstGeom prst="rect">
            <a:avLst/>
          </a:prstGeom>
        </p:spPr>
        <p:txBody>
          <a:bodyPr lIns="0" tIns="0" rIns="0" bIns="0" rtlCol="0" anchor="t">
            <a:spAutoFit/>
          </a:bodyPr>
          <a:lstStyle/>
          <a:p>
            <a:pPr algn="l">
              <a:lnSpc>
                <a:spcPts val="3362"/>
              </a:lnSpc>
            </a:pPr>
            <a:r>
              <a:rPr lang="en-US" sz="2401" spc="32" dirty="0">
                <a:solidFill>
                  <a:srgbClr val="C89F65"/>
                </a:solidFill>
                <a:latin typeface="Open Sans"/>
              </a:rPr>
              <a:t>Priscilla </a:t>
            </a:r>
            <a:r>
              <a:rPr lang="en-US" sz="2401" spc="32" dirty="0" err="1">
                <a:solidFill>
                  <a:srgbClr val="C89F65"/>
                </a:solidFill>
                <a:latin typeface="Open Sans"/>
              </a:rPr>
              <a:t>Nzulla</a:t>
            </a:r>
            <a:endParaRPr lang="en-US" sz="2401" spc="32" dirty="0">
              <a:solidFill>
                <a:srgbClr val="C89F65"/>
              </a:solidFill>
              <a:latin typeface="Open Sans"/>
            </a:endParaRPr>
          </a:p>
        </p:txBody>
      </p:sp>
      <p:sp>
        <p:nvSpPr>
          <p:cNvPr id="10" name="TextBox 10"/>
          <p:cNvSpPr txBox="1"/>
          <p:nvPr/>
        </p:nvSpPr>
        <p:spPr>
          <a:xfrm>
            <a:off x="10435977" y="3604212"/>
            <a:ext cx="2647563" cy="434279"/>
          </a:xfrm>
          <a:prstGeom prst="rect">
            <a:avLst/>
          </a:prstGeom>
        </p:spPr>
        <p:txBody>
          <a:bodyPr lIns="0" tIns="0" rIns="0" bIns="0" rtlCol="0" anchor="t">
            <a:spAutoFit/>
          </a:bodyPr>
          <a:lstStyle/>
          <a:p>
            <a:pPr algn="l">
              <a:lnSpc>
                <a:spcPts val="3362"/>
              </a:lnSpc>
            </a:pPr>
            <a:r>
              <a:rPr lang="en-US" sz="2401" spc="32">
                <a:solidFill>
                  <a:srgbClr val="C89F65"/>
                </a:solidFill>
                <a:latin typeface="Open Sans"/>
              </a:rPr>
              <a:t>Caroline Mbugua</a:t>
            </a:r>
          </a:p>
        </p:txBody>
      </p:sp>
      <p:sp>
        <p:nvSpPr>
          <p:cNvPr id="11" name="TextBox 11"/>
          <p:cNvSpPr txBox="1"/>
          <p:nvPr/>
        </p:nvSpPr>
        <p:spPr>
          <a:xfrm>
            <a:off x="14663928" y="3604212"/>
            <a:ext cx="2456359" cy="434279"/>
          </a:xfrm>
          <a:prstGeom prst="rect">
            <a:avLst/>
          </a:prstGeom>
        </p:spPr>
        <p:txBody>
          <a:bodyPr lIns="0" tIns="0" rIns="0" bIns="0" rtlCol="0" anchor="t">
            <a:spAutoFit/>
          </a:bodyPr>
          <a:lstStyle/>
          <a:p>
            <a:pPr algn="l">
              <a:lnSpc>
                <a:spcPts val="3362"/>
              </a:lnSpc>
            </a:pPr>
            <a:r>
              <a:rPr lang="en-US" sz="2401" spc="32">
                <a:solidFill>
                  <a:srgbClr val="C89F65"/>
                </a:solidFill>
                <a:latin typeface="Open Sans"/>
              </a:rPr>
              <a:t>Amad  Growman</a:t>
            </a:r>
          </a:p>
        </p:txBody>
      </p:sp>
      <p:sp>
        <p:nvSpPr>
          <p:cNvPr id="12" name="TextBox 12"/>
          <p:cNvSpPr txBox="1"/>
          <p:nvPr/>
        </p:nvSpPr>
        <p:spPr>
          <a:xfrm>
            <a:off x="14360652" y="7516959"/>
            <a:ext cx="2898648" cy="434279"/>
          </a:xfrm>
          <a:prstGeom prst="rect">
            <a:avLst/>
          </a:prstGeom>
        </p:spPr>
        <p:txBody>
          <a:bodyPr lIns="0" tIns="0" rIns="0" bIns="0" rtlCol="0" anchor="t">
            <a:spAutoFit/>
          </a:bodyPr>
          <a:lstStyle/>
          <a:p>
            <a:pPr algn="l">
              <a:lnSpc>
                <a:spcPts val="3362"/>
              </a:lnSpc>
            </a:pPr>
            <a:r>
              <a:rPr lang="en-US" sz="2401" spc="32">
                <a:solidFill>
                  <a:srgbClr val="C89F65"/>
                </a:solidFill>
                <a:latin typeface="Open Sans"/>
              </a:rPr>
              <a:t>Emmanuella Karisa</a:t>
            </a:r>
          </a:p>
        </p:txBody>
      </p:sp>
      <p:sp>
        <p:nvSpPr>
          <p:cNvPr id="13" name="TextBox 13"/>
          <p:cNvSpPr txBox="1"/>
          <p:nvPr/>
        </p:nvSpPr>
        <p:spPr>
          <a:xfrm>
            <a:off x="7673340" y="3993156"/>
            <a:ext cx="684705" cy="450037"/>
          </a:xfrm>
          <a:prstGeom prst="rect">
            <a:avLst/>
          </a:prstGeom>
        </p:spPr>
        <p:txBody>
          <a:bodyPr lIns="0" tIns="0" rIns="0" bIns="0" rtlCol="0" anchor="t">
            <a:spAutoFit/>
          </a:bodyPr>
          <a:lstStyle/>
          <a:p>
            <a:pPr algn="l">
              <a:lnSpc>
                <a:spcPts val="3225"/>
              </a:lnSpc>
            </a:pPr>
            <a:r>
              <a:rPr lang="en-US" sz="2304">
                <a:solidFill>
                  <a:srgbClr val="C89F65"/>
                </a:solidFill>
                <a:latin typeface="IBM Plex Sans"/>
              </a:rPr>
              <a:t>Chair</a:t>
            </a:r>
          </a:p>
        </p:txBody>
      </p:sp>
      <p:sp>
        <p:nvSpPr>
          <p:cNvPr id="14" name="TextBox 14"/>
          <p:cNvSpPr txBox="1"/>
          <p:nvPr/>
        </p:nvSpPr>
        <p:spPr>
          <a:xfrm>
            <a:off x="0" y="583452"/>
            <a:ext cx="6374598" cy="1054848"/>
          </a:xfrm>
          <a:prstGeom prst="rect">
            <a:avLst/>
          </a:prstGeom>
        </p:spPr>
        <p:txBody>
          <a:bodyPr lIns="0" tIns="0" rIns="0" bIns="0" rtlCol="0" anchor="t">
            <a:spAutoFit/>
          </a:bodyPr>
          <a:lstStyle/>
          <a:p>
            <a:pPr algn="ctr">
              <a:lnSpc>
                <a:spcPts val="10610"/>
              </a:lnSpc>
            </a:pPr>
            <a:r>
              <a:rPr lang="en-US" sz="12000" spc="48" dirty="0">
                <a:solidFill>
                  <a:srgbClr val="C89F65"/>
                </a:solidFill>
                <a:latin typeface="Open Sans Bold"/>
              </a:rPr>
              <a:t>Team </a:t>
            </a:r>
          </a:p>
        </p:txBody>
      </p:sp>
      <p:grpSp>
        <p:nvGrpSpPr>
          <p:cNvPr id="15" name="Group 15"/>
          <p:cNvGrpSpPr/>
          <p:nvPr/>
        </p:nvGrpSpPr>
        <p:grpSpPr>
          <a:xfrm>
            <a:off x="10607040" y="4940808"/>
            <a:ext cx="2476500" cy="2476500"/>
            <a:chOff x="0" y="0"/>
            <a:chExt cx="3302000" cy="3302000"/>
          </a:xfrm>
        </p:grpSpPr>
        <p:sp>
          <p:nvSpPr>
            <p:cNvPr id="16" name="Freeform 16"/>
            <p:cNvSpPr/>
            <p:nvPr/>
          </p:nvSpPr>
          <p:spPr>
            <a:xfrm>
              <a:off x="0" y="0"/>
              <a:ext cx="3302000" cy="3302000"/>
            </a:xfrm>
            <a:custGeom>
              <a:avLst/>
              <a:gdLst/>
              <a:ahLst/>
              <a:cxnLst/>
              <a:rect l="l" t="t" r="r" b="b"/>
              <a:pathLst>
                <a:path w="3302000" h="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blipFill>
              <a:blip r:embed="rId9"/>
              <a:stretch>
                <a:fillRect t="-623" b="-49084"/>
              </a:stretch>
            </a:blipFill>
          </p:spPr>
        </p:sp>
      </p:grpSp>
      <p:sp>
        <p:nvSpPr>
          <p:cNvPr id="17" name="TextBox 17"/>
          <p:cNvSpPr txBox="1"/>
          <p:nvPr/>
        </p:nvSpPr>
        <p:spPr>
          <a:xfrm>
            <a:off x="10805160" y="7516959"/>
            <a:ext cx="2278380" cy="406522"/>
          </a:xfrm>
          <a:prstGeom prst="rect">
            <a:avLst/>
          </a:prstGeom>
        </p:spPr>
        <p:txBody>
          <a:bodyPr wrap="square" lIns="0" tIns="0" rIns="0" bIns="0" rtlCol="0" anchor="t">
            <a:spAutoFit/>
          </a:bodyPr>
          <a:lstStyle/>
          <a:p>
            <a:pPr algn="l">
              <a:lnSpc>
                <a:spcPts val="3362"/>
              </a:lnSpc>
            </a:pPr>
            <a:r>
              <a:rPr lang="en-US" sz="2401" spc="32" dirty="0">
                <a:solidFill>
                  <a:srgbClr val="C89F65"/>
                </a:solidFill>
                <a:latin typeface="Open Sans"/>
              </a:rPr>
              <a:t>Nicholas Njubi</a:t>
            </a:r>
          </a:p>
        </p:txBody>
      </p:sp>
      <p:sp>
        <p:nvSpPr>
          <p:cNvPr id="18" name="Freeform 18" descr="A group of people putting their hands together  Description automatically generated"/>
          <p:cNvSpPr/>
          <p:nvPr/>
        </p:nvSpPr>
        <p:spPr>
          <a:xfrm>
            <a:off x="9907" y="1645920"/>
            <a:ext cx="6374598" cy="8526780"/>
          </a:xfrm>
          <a:custGeom>
            <a:avLst/>
            <a:gdLst/>
            <a:ahLst/>
            <a:cxnLst/>
            <a:rect l="l" t="t" r="r" b="b"/>
            <a:pathLst>
              <a:path w="6374598" h="8786780">
                <a:moveTo>
                  <a:pt x="0" y="0"/>
                </a:moveTo>
                <a:lnTo>
                  <a:pt x="6374598" y="0"/>
                </a:lnTo>
                <a:lnTo>
                  <a:pt x="6374598" y="8786780"/>
                </a:lnTo>
                <a:lnTo>
                  <a:pt x="0" y="8786780"/>
                </a:lnTo>
                <a:lnTo>
                  <a:pt x="0" y="0"/>
                </a:lnTo>
                <a:close/>
              </a:path>
            </a:pathLst>
          </a:custGeom>
          <a:blipFill>
            <a:blip r:embed="rId10"/>
            <a:stretch>
              <a:fillRect l="-48102" r="-58657"/>
            </a:stretch>
          </a:blipFill>
        </p:spPr>
        <p:txBody>
          <a:bodyPr/>
          <a:lstStyle/>
          <a:p>
            <a:endParaRPr lang="en-GB" dirty="0"/>
          </a:p>
        </p:txBody>
      </p:sp>
      <p:sp>
        <p:nvSpPr>
          <p:cNvPr id="19" name="Freeform 19"/>
          <p:cNvSpPr/>
          <p:nvPr/>
        </p:nvSpPr>
        <p:spPr>
          <a:xfrm>
            <a:off x="14600925" y="1040124"/>
            <a:ext cx="2486025" cy="2486025"/>
          </a:xfrm>
          <a:custGeom>
            <a:avLst/>
            <a:gdLst/>
            <a:ahLst/>
            <a:cxnLst/>
            <a:rect l="l" t="t" r="r" b="b"/>
            <a:pathLst>
              <a:path w="2486025" h="2486025">
                <a:moveTo>
                  <a:pt x="0" y="0"/>
                </a:moveTo>
                <a:lnTo>
                  <a:pt x="2486025" y="0"/>
                </a:lnTo>
                <a:lnTo>
                  <a:pt x="2486025" y="2486026"/>
                </a:lnTo>
                <a:lnTo>
                  <a:pt x="0" y="24860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descr="A person with a beard smiling  Description automatically generated"/>
          <p:cNvSpPr/>
          <p:nvPr/>
        </p:nvSpPr>
        <p:spPr>
          <a:xfrm>
            <a:off x="14604163" y="1028700"/>
            <a:ext cx="2478024" cy="2478024"/>
          </a:xfrm>
          <a:custGeom>
            <a:avLst/>
            <a:gdLst/>
            <a:ahLst/>
            <a:cxnLst/>
            <a:rect l="l" t="t" r="r" b="b"/>
            <a:pathLst>
              <a:path w="2478024" h="2478024">
                <a:moveTo>
                  <a:pt x="0" y="0"/>
                </a:moveTo>
                <a:lnTo>
                  <a:pt x="2478024" y="0"/>
                </a:lnTo>
                <a:lnTo>
                  <a:pt x="2478024" y="2478024"/>
                </a:lnTo>
                <a:lnTo>
                  <a:pt x="0" y="2478024"/>
                </a:lnTo>
                <a:lnTo>
                  <a:pt x="0" y="0"/>
                </a:lnTo>
                <a:close/>
              </a:path>
            </a:pathLst>
          </a:custGeom>
          <a:blipFill>
            <a:blip r:embed="rId13"/>
            <a:stretch>
              <a:fillRect/>
            </a:stretch>
          </a:blipFill>
        </p:spPr>
      </p:sp>
    </p:spTree>
    <p:extLst>
      <p:ext uri="{BB962C8B-B14F-4D97-AF65-F5344CB8AC3E}">
        <p14:creationId xmlns:p14="http://schemas.microsoft.com/office/powerpoint/2010/main" val="3065618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AutoShape 2"/>
          <p:cNvSpPr/>
          <p:nvPr/>
        </p:nvSpPr>
        <p:spPr>
          <a:xfrm flipV="1">
            <a:off x="8076695" y="1790700"/>
            <a:ext cx="10211306" cy="4445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269585" y="0"/>
            <a:ext cx="8231979" cy="10287000"/>
            <a:chOff x="0" y="0"/>
            <a:chExt cx="10975972" cy="14372898"/>
          </a:xfrm>
        </p:grpSpPr>
        <p:pic>
          <p:nvPicPr>
            <p:cNvPr id="4" name="Picture 4"/>
            <p:cNvPicPr>
              <a:picLocks noChangeAspect="1"/>
            </p:cNvPicPr>
            <p:nvPr/>
          </p:nvPicPr>
          <p:blipFill>
            <a:blip r:embed="rId2"/>
            <a:srcRect t="6350" b="6350"/>
            <a:stretch>
              <a:fillRect/>
            </a:stretch>
          </p:blipFill>
          <p:spPr>
            <a:xfrm>
              <a:off x="0" y="0"/>
              <a:ext cx="10975972" cy="14372898"/>
            </a:xfrm>
            <a:prstGeom prst="rect">
              <a:avLst/>
            </a:prstGeom>
          </p:spPr>
        </p:pic>
      </p:grpSp>
      <p:grpSp>
        <p:nvGrpSpPr>
          <p:cNvPr id="5" name="Group 5"/>
          <p:cNvGrpSpPr/>
          <p:nvPr/>
        </p:nvGrpSpPr>
        <p:grpSpPr>
          <a:xfrm>
            <a:off x="5012091" y="0"/>
            <a:ext cx="2988909" cy="10287000"/>
            <a:chOff x="0" y="0"/>
            <a:chExt cx="3985213"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0" y="0"/>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8" name="TextBox 8"/>
          <p:cNvSpPr txBox="1"/>
          <p:nvPr/>
        </p:nvSpPr>
        <p:spPr>
          <a:xfrm>
            <a:off x="8076694" y="790575"/>
            <a:ext cx="5437849" cy="1158875"/>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PROJECT SUMMARY</a:t>
            </a:r>
          </a:p>
        </p:txBody>
      </p:sp>
      <p:sp>
        <p:nvSpPr>
          <p:cNvPr id="9" name="TextBox 9"/>
          <p:cNvSpPr txBox="1"/>
          <p:nvPr/>
        </p:nvSpPr>
        <p:spPr>
          <a:xfrm>
            <a:off x="8076694" y="2655640"/>
            <a:ext cx="10211306" cy="4975721"/>
          </a:xfrm>
          <a:prstGeom prst="rect">
            <a:avLst/>
          </a:prstGeom>
        </p:spPr>
        <p:txBody>
          <a:bodyPr wrap="square" lIns="0" tIns="0" rIns="0" bIns="0" rtlCol="0" anchor="t">
            <a:spAutoFit/>
          </a:bodyPr>
          <a:lstStyle/>
          <a:p>
            <a:pPr>
              <a:lnSpc>
                <a:spcPts val="3779"/>
              </a:lnSpc>
            </a:pPr>
            <a:r>
              <a:rPr lang="en-US" sz="2699" dirty="0">
                <a:solidFill>
                  <a:srgbClr val="FFFFFF"/>
                </a:solidFill>
                <a:latin typeface="IBM Plex Sans"/>
              </a:rPr>
              <a:t>Jaba Movie Shop endeavors to optimize user engagement and satisfaction through the implementation of a sophisticated recommendation system. Leveraging the extensive movie database of </a:t>
            </a:r>
            <a:r>
              <a:rPr lang="en-US" sz="2699" dirty="0" err="1">
                <a:solidFill>
                  <a:srgbClr val="FFFFFF"/>
                </a:solidFill>
                <a:latin typeface="IBM Plex Sans"/>
              </a:rPr>
              <a:t>MovieLens</a:t>
            </a:r>
            <a:r>
              <a:rPr lang="en-US" sz="2699" dirty="0">
                <a:solidFill>
                  <a:srgbClr val="FFFFFF"/>
                </a:solidFill>
                <a:latin typeface="IBM Plex Sans"/>
              </a:rPr>
              <a:t>, the project aims to pair clients with films closely aligned with their preferences, prioritizing highly rated movies to ensure customer satisfaction. </a:t>
            </a:r>
          </a:p>
          <a:p>
            <a:pPr>
              <a:lnSpc>
                <a:spcPts val="3219"/>
              </a:lnSpc>
            </a:pPr>
            <a:endParaRPr lang="en-US" sz="2699" dirty="0">
              <a:solidFill>
                <a:srgbClr val="FFFFFF"/>
              </a:solidFill>
              <a:latin typeface="IBM Plex Sans"/>
            </a:endParaRPr>
          </a:p>
          <a:p>
            <a:pPr>
              <a:lnSpc>
                <a:spcPts val="3219"/>
              </a:lnSpc>
            </a:pPr>
            <a:endParaRPr lang="en-US" sz="2699" dirty="0">
              <a:solidFill>
                <a:srgbClr val="FFFFFF"/>
              </a:solidFill>
              <a:latin typeface="IBM Plex Sans"/>
            </a:endParaRPr>
          </a:p>
          <a:p>
            <a:pPr>
              <a:lnSpc>
                <a:spcPts val="3219"/>
              </a:lnSpc>
            </a:pPr>
            <a:endParaRPr lang="en-US" sz="2699" dirty="0">
              <a:solidFill>
                <a:srgbClr val="FFFFFF"/>
              </a:solidFill>
              <a:latin typeface="IBM Plex Sans"/>
            </a:endParaRPr>
          </a:p>
          <a:p>
            <a:pPr>
              <a:lnSpc>
                <a:spcPts val="3219"/>
              </a:lnSpc>
            </a:pPr>
            <a:endParaRPr lang="en-US" sz="2699" dirty="0">
              <a:solidFill>
                <a:srgbClr val="FFFFFF"/>
              </a:solidFill>
              <a:latin typeface="IBM Plex Sans"/>
            </a:endParaRPr>
          </a:p>
          <a:p>
            <a:pPr marL="0" lvl="0" indent="0" algn="l">
              <a:lnSpc>
                <a:spcPts val="3219"/>
              </a:lnSpc>
              <a:spcBef>
                <a:spcPct val="0"/>
              </a:spcBef>
            </a:pPr>
            <a:endParaRPr lang="en-US" sz="2699" dirty="0">
              <a:solidFill>
                <a:srgbClr val="FFFFFF"/>
              </a:solidFill>
              <a:latin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Freeform 2"/>
          <p:cNvSpPr/>
          <p:nvPr/>
        </p:nvSpPr>
        <p:spPr>
          <a:xfrm>
            <a:off x="0" y="0"/>
            <a:ext cx="9438132" cy="10287000"/>
          </a:xfrm>
          <a:custGeom>
            <a:avLst/>
            <a:gdLst/>
            <a:ahLst/>
            <a:cxnLst/>
            <a:rect l="l" t="t" r="r" b="b"/>
            <a:pathLst>
              <a:path w="9438132" h="10287000">
                <a:moveTo>
                  <a:pt x="0" y="0"/>
                </a:moveTo>
                <a:lnTo>
                  <a:pt x="9438132" y="0"/>
                </a:lnTo>
                <a:lnTo>
                  <a:pt x="9438132" y="10287000"/>
                </a:lnTo>
                <a:lnTo>
                  <a:pt x="0" y="10287000"/>
                </a:lnTo>
                <a:lnTo>
                  <a:pt x="0" y="0"/>
                </a:lnTo>
                <a:close/>
              </a:path>
            </a:pathLst>
          </a:custGeom>
          <a:blipFill>
            <a:blip r:embed="rId2"/>
            <a:stretch>
              <a:fillRect l="-31950" r="-31950"/>
            </a:stretch>
          </a:blipFill>
        </p:spPr>
        <p:txBody>
          <a:bodyPr/>
          <a:lstStyle/>
          <a:p>
            <a:endParaRPr lang="en-US"/>
          </a:p>
        </p:txBody>
      </p:sp>
      <p:sp>
        <p:nvSpPr>
          <p:cNvPr id="3" name="TextBox 3"/>
          <p:cNvSpPr txBox="1"/>
          <p:nvPr/>
        </p:nvSpPr>
        <p:spPr>
          <a:xfrm>
            <a:off x="10859767" y="1358465"/>
            <a:ext cx="3465833" cy="866776"/>
          </a:xfrm>
          <a:prstGeom prst="rect">
            <a:avLst/>
          </a:prstGeom>
        </p:spPr>
        <p:txBody>
          <a:bodyPr wrap="square" lIns="0" tIns="0" rIns="0" bIns="0" rtlCol="0" anchor="t">
            <a:spAutoFit/>
          </a:bodyPr>
          <a:lstStyle/>
          <a:p>
            <a:pPr algn="l">
              <a:lnSpc>
                <a:spcPts val="7277"/>
              </a:lnSpc>
            </a:pPr>
            <a:r>
              <a:rPr lang="en-US" sz="5198" spc="-192" dirty="0">
                <a:solidFill>
                  <a:srgbClr val="C89F65"/>
                </a:solidFill>
                <a:latin typeface="Montserrat"/>
              </a:rPr>
              <a:t>OUTLINE</a:t>
            </a:r>
          </a:p>
        </p:txBody>
      </p:sp>
      <p:sp>
        <p:nvSpPr>
          <p:cNvPr id="6" name="TextBox 6"/>
          <p:cNvSpPr txBox="1"/>
          <p:nvPr/>
        </p:nvSpPr>
        <p:spPr>
          <a:xfrm>
            <a:off x="10821667" y="3942146"/>
            <a:ext cx="5838023" cy="2402709"/>
          </a:xfrm>
          <a:prstGeom prst="rect">
            <a:avLst/>
          </a:prstGeom>
        </p:spPr>
        <p:txBody>
          <a:bodyPr wrap="square" lIns="0" tIns="0" rIns="0" bIns="0" rtlCol="0" anchor="t">
            <a:spAutoFit/>
          </a:bodyPr>
          <a:lstStyle/>
          <a:p>
            <a:pPr marL="514350" indent="-514350" algn="l">
              <a:lnSpc>
                <a:spcPts val="3779"/>
              </a:lnSpc>
              <a:buAutoNum type="arabicParenR"/>
            </a:pPr>
            <a:r>
              <a:rPr lang="en-US" sz="2700" spc="32" dirty="0">
                <a:solidFill>
                  <a:srgbClr val="FFFFFF"/>
                </a:solidFill>
                <a:latin typeface="IBM Plex Sans"/>
              </a:rPr>
              <a:t>Business Problem</a:t>
            </a:r>
          </a:p>
          <a:p>
            <a:pPr marL="514350" indent="-514350" algn="l">
              <a:lnSpc>
                <a:spcPts val="3779"/>
              </a:lnSpc>
              <a:buAutoNum type="arabicParenR"/>
            </a:pPr>
            <a:r>
              <a:rPr lang="en-US" sz="2700" spc="32" dirty="0">
                <a:solidFill>
                  <a:srgbClr val="FFFFFF"/>
                </a:solidFill>
                <a:latin typeface="IBM Plex Sans"/>
              </a:rPr>
              <a:t>Project Goal</a:t>
            </a:r>
          </a:p>
          <a:p>
            <a:pPr marL="514350" indent="-514350" algn="l">
              <a:lnSpc>
                <a:spcPts val="3779"/>
              </a:lnSpc>
              <a:buAutoNum type="arabicParenR"/>
            </a:pPr>
            <a:r>
              <a:rPr lang="en-US" sz="2700" spc="32" dirty="0">
                <a:solidFill>
                  <a:srgbClr val="FFFFFF"/>
                </a:solidFill>
                <a:latin typeface="IBM Plex Sans"/>
              </a:rPr>
              <a:t>Data used</a:t>
            </a:r>
          </a:p>
          <a:p>
            <a:pPr marL="514350" indent="-514350" algn="l">
              <a:lnSpc>
                <a:spcPts val="3779"/>
              </a:lnSpc>
              <a:buAutoNum type="arabicParenR"/>
            </a:pPr>
            <a:r>
              <a:rPr lang="en-US" sz="2700" spc="32" dirty="0">
                <a:solidFill>
                  <a:srgbClr val="FFFFFF"/>
                </a:solidFill>
                <a:latin typeface="IBM Plex Sans"/>
              </a:rPr>
              <a:t>Methodology</a:t>
            </a:r>
          </a:p>
          <a:p>
            <a:pPr marL="514350" indent="-514350" algn="l">
              <a:lnSpc>
                <a:spcPts val="3779"/>
              </a:lnSpc>
              <a:buAutoNum type="arabicParenR"/>
            </a:pPr>
            <a:r>
              <a:rPr lang="en-US" sz="2702" spc="32" dirty="0">
                <a:solidFill>
                  <a:srgbClr val="FFFFFF"/>
                </a:solidFill>
                <a:latin typeface="IBM Plex Sans"/>
              </a:rPr>
              <a:t>Results and Recommendation</a:t>
            </a:r>
            <a:endParaRPr lang="en-US" sz="2700" spc="32" dirty="0">
              <a:solidFill>
                <a:srgbClr val="FFFFFF"/>
              </a:solidFill>
              <a:latin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AutoShape 2"/>
          <p:cNvSpPr/>
          <p:nvPr/>
        </p:nvSpPr>
        <p:spPr>
          <a:xfrm flipV="1">
            <a:off x="7696200" y="3238500"/>
            <a:ext cx="10591801" cy="7620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81000" y="0"/>
            <a:ext cx="8231979" cy="10287000"/>
            <a:chOff x="0" y="0"/>
            <a:chExt cx="10975972" cy="14372898"/>
          </a:xfrm>
        </p:grpSpPr>
        <p:pic>
          <p:nvPicPr>
            <p:cNvPr id="4" name="Picture 4"/>
            <p:cNvPicPr>
              <a:picLocks noChangeAspect="1"/>
            </p:cNvPicPr>
            <p:nvPr/>
          </p:nvPicPr>
          <p:blipFill>
            <a:blip r:embed="rId2"/>
            <a:srcRect l="24544" r="24544"/>
            <a:stretch>
              <a:fillRect/>
            </a:stretch>
          </p:blipFill>
          <p:spPr>
            <a:xfrm>
              <a:off x="0" y="0"/>
              <a:ext cx="10975972" cy="14372898"/>
            </a:xfrm>
            <a:prstGeom prst="rect">
              <a:avLst/>
            </a:prstGeom>
          </p:spPr>
        </p:pic>
      </p:grpSp>
      <p:grpSp>
        <p:nvGrpSpPr>
          <p:cNvPr id="5" name="Group 5"/>
          <p:cNvGrpSpPr/>
          <p:nvPr/>
        </p:nvGrpSpPr>
        <p:grpSpPr>
          <a:xfrm>
            <a:off x="4906810" y="0"/>
            <a:ext cx="3017990" cy="10286998"/>
            <a:chOff x="0" y="0"/>
            <a:chExt cx="4023988"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38775" y="0"/>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8" name="TextBox 8"/>
          <p:cNvSpPr txBox="1"/>
          <p:nvPr/>
        </p:nvSpPr>
        <p:spPr>
          <a:xfrm>
            <a:off x="8915401" y="1409701"/>
            <a:ext cx="5437849" cy="1158875"/>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BUSINESS PROBLEM</a:t>
            </a:r>
          </a:p>
        </p:txBody>
      </p:sp>
      <p:sp>
        <p:nvSpPr>
          <p:cNvPr id="11" name="TextBox 10">
            <a:extLst>
              <a:ext uri="{FF2B5EF4-FFF2-40B4-BE49-F238E27FC236}">
                <a16:creationId xmlns:a16="http://schemas.microsoft.com/office/drawing/2014/main" id="{A5942371-BB08-E374-3008-846B3878BB5A}"/>
              </a:ext>
            </a:extLst>
          </p:cNvPr>
          <p:cNvSpPr txBox="1"/>
          <p:nvPr/>
        </p:nvSpPr>
        <p:spPr>
          <a:xfrm>
            <a:off x="8915401" y="5116888"/>
            <a:ext cx="9339942" cy="1753813"/>
          </a:xfrm>
          <a:prstGeom prst="rect">
            <a:avLst/>
          </a:prstGeom>
          <a:noFill/>
        </p:spPr>
        <p:txBody>
          <a:bodyPr wrap="square">
            <a:spAutoFit/>
          </a:bodyPr>
          <a:lstStyle/>
          <a:p>
            <a:r>
              <a:rPr lang="en-US" sz="2699" dirty="0">
                <a:solidFill>
                  <a:srgbClr val="FFFFFF"/>
                </a:solidFill>
                <a:latin typeface="IBM Plex Sans"/>
              </a:rPr>
              <a:t>Developing a seamless user experience for rating movies and implementing a robust recommendation algorithm that suggests the top 5 movies a user is likely to enjoy, leveraging collaborative filtering techniques.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C85A74E-9962-D9BD-FA58-C4B0720B87CC}"/>
              </a:ext>
            </a:extLst>
          </p:cNvPr>
          <p:cNvGrpSpPr/>
          <p:nvPr/>
        </p:nvGrpSpPr>
        <p:grpSpPr>
          <a:xfrm>
            <a:off x="599922" y="918608"/>
            <a:ext cx="16851243" cy="4385409"/>
            <a:chOff x="599922" y="918608"/>
            <a:chExt cx="16851243" cy="4385409"/>
          </a:xfrm>
        </p:grpSpPr>
        <p:sp>
          <p:nvSpPr>
            <p:cNvPr id="5" name="Freeform 5"/>
            <p:cNvSpPr/>
            <p:nvPr/>
          </p:nvSpPr>
          <p:spPr>
            <a:xfrm>
              <a:off x="599922" y="918608"/>
              <a:ext cx="5244387" cy="4385409"/>
            </a:xfrm>
            <a:custGeom>
              <a:avLst/>
              <a:gdLst/>
              <a:ahLst/>
              <a:cxnLst/>
              <a:rect l="l" t="t" r="r" b="b"/>
              <a:pathLst>
                <a:path w="3605530" h="3014980">
                  <a:moveTo>
                    <a:pt x="52070" y="0"/>
                  </a:moveTo>
                  <a:lnTo>
                    <a:pt x="0" y="1573530"/>
                  </a:lnTo>
                  <a:lnTo>
                    <a:pt x="52070" y="2954020"/>
                  </a:lnTo>
                  <a:lnTo>
                    <a:pt x="3567430" y="3014980"/>
                  </a:lnTo>
                  <a:lnTo>
                    <a:pt x="3605530" y="0"/>
                  </a:lnTo>
                  <a:close/>
                </a:path>
              </a:pathLst>
            </a:custGeom>
            <a:blipFill>
              <a:blip r:embed="rId2"/>
              <a:stretch>
                <a:fillRect l="-105" t="-39746" r="105" b="-39746"/>
              </a:stretch>
            </a:blipFill>
          </p:spPr>
          <p:txBody>
            <a:bodyPr/>
            <a:lstStyle/>
            <a:p>
              <a:endParaRPr lang="en-US" dirty="0"/>
            </a:p>
          </p:txBody>
        </p:sp>
        <p:sp>
          <p:nvSpPr>
            <p:cNvPr id="6" name="Freeform 6"/>
            <p:cNvSpPr/>
            <p:nvPr/>
          </p:nvSpPr>
          <p:spPr>
            <a:xfrm>
              <a:off x="6426440" y="929691"/>
              <a:ext cx="5183428" cy="4363242"/>
            </a:xfrm>
            <a:custGeom>
              <a:avLst/>
              <a:gdLst/>
              <a:ahLst/>
              <a:cxnLst/>
              <a:rect l="l" t="t" r="r" b="b"/>
              <a:pathLst>
                <a:path w="3563620" h="2999740">
                  <a:moveTo>
                    <a:pt x="0" y="2999740"/>
                  </a:moveTo>
                  <a:lnTo>
                    <a:pt x="0" y="19050"/>
                  </a:lnTo>
                  <a:lnTo>
                    <a:pt x="3563620" y="0"/>
                  </a:lnTo>
                  <a:lnTo>
                    <a:pt x="3511550" y="2987040"/>
                  </a:lnTo>
                  <a:close/>
                </a:path>
              </a:pathLst>
            </a:custGeom>
            <a:blipFill>
              <a:blip r:embed="rId3"/>
              <a:stretch>
                <a:fillRect l="-13200" r="-12986"/>
              </a:stretch>
            </a:blipFill>
          </p:spPr>
          <p:txBody>
            <a:bodyPr/>
            <a:lstStyle/>
            <a:p>
              <a:endParaRPr lang="en-US"/>
            </a:p>
          </p:txBody>
        </p:sp>
        <p:sp>
          <p:nvSpPr>
            <p:cNvPr id="7" name="Freeform 7"/>
            <p:cNvSpPr/>
            <p:nvPr/>
          </p:nvSpPr>
          <p:spPr>
            <a:xfrm>
              <a:off x="12192000" y="957400"/>
              <a:ext cx="5259165" cy="4307824"/>
            </a:xfrm>
            <a:custGeom>
              <a:avLst/>
              <a:gdLst/>
              <a:ahLst/>
              <a:cxnLst/>
              <a:rect l="l" t="t" r="r" b="b"/>
              <a:pathLst>
                <a:path w="3615690" h="2961640">
                  <a:moveTo>
                    <a:pt x="0" y="2961640"/>
                  </a:moveTo>
                  <a:lnTo>
                    <a:pt x="0" y="12700"/>
                  </a:lnTo>
                  <a:lnTo>
                    <a:pt x="3548380" y="0"/>
                  </a:lnTo>
                  <a:lnTo>
                    <a:pt x="3615690" y="2933700"/>
                  </a:lnTo>
                  <a:close/>
                </a:path>
              </a:pathLst>
            </a:custGeom>
            <a:blipFill>
              <a:blip r:embed="rId4"/>
              <a:stretch>
                <a:fillRect l="-11538" r="-11327"/>
              </a:stretch>
            </a:blipFill>
          </p:spPr>
          <p:txBody>
            <a:bodyPr/>
            <a:lstStyle/>
            <a:p>
              <a:endParaRPr lang="en-US"/>
            </a:p>
          </p:txBody>
        </p:sp>
        <p:sp>
          <p:nvSpPr>
            <p:cNvPr id="19" name="AutoShape 2">
              <a:extLst>
                <a:ext uri="{FF2B5EF4-FFF2-40B4-BE49-F238E27FC236}">
                  <a16:creationId xmlns:a16="http://schemas.microsoft.com/office/drawing/2014/main" id="{C572B96A-E5F7-F1AE-A590-059CE1AFB199}"/>
                </a:ext>
              </a:extLst>
            </p:cNvPr>
            <p:cNvSpPr/>
            <p:nvPr/>
          </p:nvSpPr>
          <p:spPr>
            <a:xfrm flipV="1">
              <a:off x="11963400" y="918608"/>
              <a:ext cx="0" cy="4346616"/>
            </a:xfrm>
            <a:prstGeom prst="line">
              <a:avLst/>
            </a:prstGeom>
            <a:ln w="38100" cap="flat">
              <a:solidFill>
                <a:srgbClr val="FFFFFF"/>
              </a:solidFill>
              <a:prstDash val="solid"/>
              <a:headEnd type="none" w="sm" len="sm"/>
              <a:tailEnd type="none" w="sm" len="sm"/>
            </a:ln>
          </p:spPr>
          <p:txBody>
            <a:bodyPr/>
            <a:lstStyle/>
            <a:p>
              <a:endParaRPr lang="en-US"/>
            </a:p>
          </p:txBody>
        </p:sp>
        <p:sp>
          <p:nvSpPr>
            <p:cNvPr id="21" name="AutoShape 2">
              <a:extLst>
                <a:ext uri="{FF2B5EF4-FFF2-40B4-BE49-F238E27FC236}">
                  <a16:creationId xmlns:a16="http://schemas.microsoft.com/office/drawing/2014/main" id="{CA13D480-039D-3E94-89F3-143C605C0D24}"/>
                </a:ext>
              </a:extLst>
            </p:cNvPr>
            <p:cNvSpPr/>
            <p:nvPr/>
          </p:nvSpPr>
          <p:spPr>
            <a:xfrm flipV="1">
              <a:off x="6172200" y="918608"/>
              <a:ext cx="0" cy="4346616"/>
            </a:xfrm>
            <a:prstGeom prst="line">
              <a:avLst/>
            </a:prstGeom>
            <a:ln w="38100" cap="flat">
              <a:solidFill>
                <a:srgbClr val="FFFFFF"/>
              </a:solidFill>
              <a:prstDash val="solid"/>
              <a:headEnd type="none" w="sm" len="sm"/>
              <a:tailEnd type="none" w="sm" len="sm"/>
            </a:ln>
          </p:spPr>
          <p:txBody>
            <a:bodyPr/>
            <a:lstStyle/>
            <a:p>
              <a:endParaRPr lang="en-US"/>
            </a:p>
          </p:txBody>
        </p:sp>
      </p:grpSp>
      <p:grpSp>
        <p:nvGrpSpPr>
          <p:cNvPr id="25" name="Group 4">
            <a:extLst>
              <a:ext uri="{FF2B5EF4-FFF2-40B4-BE49-F238E27FC236}">
                <a16:creationId xmlns:a16="http://schemas.microsoft.com/office/drawing/2014/main" id="{1D03B2DC-883D-8098-DA36-C4B4EF0BAB33}"/>
              </a:ext>
            </a:extLst>
          </p:cNvPr>
          <p:cNvGrpSpPr/>
          <p:nvPr/>
        </p:nvGrpSpPr>
        <p:grpSpPr>
          <a:xfrm>
            <a:off x="0" y="2644326"/>
            <a:ext cx="18288000" cy="3086100"/>
            <a:chOff x="0" y="0"/>
            <a:chExt cx="4975502" cy="812800"/>
          </a:xfrm>
        </p:grpSpPr>
        <p:sp>
          <p:nvSpPr>
            <p:cNvPr id="26" name="Freeform 5">
              <a:extLst>
                <a:ext uri="{FF2B5EF4-FFF2-40B4-BE49-F238E27FC236}">
                  <a16:creationId xmlns:a16="http://schemas.microsoft.com/office/drawing/2014/main" id="{8CD11A37-4AB3-FEFB-E278-1C43ED0544C0}"/>
                </a:ext>
              </a:extLst>
            </p:cNvPr>
            <p:cNvSpPr/>
            <p:nvPr/>
          </p:nvSpPr>
          <p:spPr>
            <a:xfrm>
              <a:off x="0" y="0"/>
              <a:ext cx="4975502" cy="812800"/>
            </a:xfrm>
            <a:custGeom>
              <a:avLst/>
              <a:gdLst/>
              <a:ahLst/>
              <a:cxnLst/>
              <a:rect l="l" t="t" r="r" b="b"/>
              <a:pathLst>
                <a:path w="4975502" h="812800">
                  <a:moveTo>
                    <a:pt x="0" y="0"/>
                  </a:moveTo>
                  <a:lnTo>
                    <a:pt x="4975502" y="0"/>
                  </a:lnTo>
                  <a:lnTo>
                    <a:pt x="4975502" y="812800"/>
                  </a:lnTo>
                  <a:lnTo>
                    <a:pt x="0" y="812800"/>
                  </a:lnTo>
                  <a:close/>
                </a:path>
              </a:pathLst>
            </a:custGeom>
            <a:gradFill rotWithShape="1">
              <a:gsLst>
                <a:gs pos="0">
                  <a:srgbClr val="000000">
                    <a:alpha val="0"/>
                  </a:srgbClr>
                </a:gs>
                <a:gs pos="100000">
                  <a:srgbClr val="1B1919">
                    <a:alpha val="100000"/>
                  </a:srgbClr>
                </a:gs>
              </a:gsLst>
              <a:lin ang="5400000"/>
            </a:gradFill>
          </p:spPr>
          <p:txBody>
            <a:bodyPr/>
            <a:lstStyle/>
            <a:p>
              <a:endParaRPr lang="en-US"/>
            </a:p>
          </p:txBody>
        </p:sp>
        <p:sp>
          <p:nvSpPr>
            <p:cNvPr id="27" name="TextBox 6">
              <a:extLst>
                <a:ext uri="{FF2B5EF4-FFF2-40B4-BE49-F238E27FC236}">
                  <a16:creationId xmlns:a16="http://schemas.microsoft.com/office/drawing/2014/main" id="{79215DE0-3190-58CA-B578-75E121DB04FD}"/>
                </a:ext>
              </a:extLst>
            </p:cNvPr>
            <p:cNvSpPr txBox="1"/>
            <p:nvPr/>
          </p:nvSpPr>
          <p:spPr>
            <a:xfrm>
              <a:off x="0" y="-47625"/>
              <a:ext cx="4975502" cy="860425"/>
            </a:xfrm>
            <a:prstGeom prst="rect">
              <a:avLst/>
            </a:prstGeom>
          </p:spPr>
          <p:txBody>
            <a:bodyPr lIns="50800" tIns="50800" rIns="50800" bIns="50800" rtlCol="0" anchor="ctr"/>
            <a:lstStyle/>
            <a:p>
              <a:pPr algn="ctr">
                <a:lnSpc>
                  <a:spcPts val="3219"/>
                </a:lnSpc>
              </a:pPr>
              <a:endParaRPr/>
            </a:p>
          </p:txBody>
        </p:sp>
      </p:grpSp>
      <p:sp>
        <p:nvSpPr>
          <p:cNvPr id="2" name="AutoShape 2"/>
          <p:cNvSpPr/>
          <p:nvPr/>
        </p:nvSpPr>
        <p:spPr>
          <a:xfrm flipV="1">
            <a:off x="6172200" y="5641887"/>
            <a:ext cx="0" cy="4515774"/>
          </a:xfrm>
          <a:prstGeom prst="line">
            <a:avLst/>
          </a:prstGeom>
          <a:ln w="38100" cap="flat">
            <a:solidFill>
              <a:srgbClr val="FFFFFF"/>
            </a:solidFill>
            <a:prstDash val="solid"/>
            <a:headEnd type="none" w="sm" len="sm"/>
            <a:tailEnd type="none" w="sm" len="sm"/>
          </a:ln>
        </p:spPr>
        <p:txBody>
          <a:bodyPr/>
          <a:lstStyle/>
          <a:p>
            <a:endParaRPr lang="en-US"/>
          </a:p>
        </p:txBody>
      </p:sp>
      <p:sp>
        <p:nvSpPr>
          <p:cNvPr id="15" name="TextBox 15"/>
          <p:cNvSpPr txBox="1"/>
          <p:nvPr/>
        </p:nvSpPr>
        <p:spPr>
          <a:xfrm>
            <a:off x="6705606" y="6244241"/>
            <a:ext cx="11429994" cy="2966902"/>
          </a:xfrm>
          <a:prstGeom prst="rect">
            <a:avLst/>
          </a:prstGeom>
        </p:spPr>
        <p:txBody>
          <a:bodyPr wrap="square" lIns="0" tIns="0" rIns="0" bIns="0" rtlCol="0" anchor="t">
            <a:spAutoFit/>
          </a:bodyPr>
          <a:lstStyle/>
          <a:p>
            <a:pPr>
              <a:lnSpc>
                <a:spcPts val="3919"/>
              </a:lnSpc>
              <a:spcBef>
                <a:spcPct val="0"/>
              </a:spcBef>
            </a:pPr>
            <a:r>
              <a:rPr lang="en-US" sz="2799" dirty="0">
                <a:solidFill>
                  <a:srgbClr val="FFFFFF"/>
                </a:solidFill>
                <a:latin typeface="IBM Plex Sans Condensed"/>
              </a:rPr>
              <a:t>The project aims to boost user engagement with personalized movie recommendations based on reviews, tags, and ratings. It seeks to improve customer satisfaction by offering tailored suggestions that resonate with each user, enhancing their overall experience. The focus is on building a model for delivering top movie picks to users, aligning with their preferences and interests.</a:t>
            </a:r>
          </a:p>
        </p:txBody>
      </p:sp>
      <p:sp>
        <p:nvSpPr>
          <p:cNvPr id="16" name="TextBox 16"/>
          <p:cNvSpPr txBox="1"/>
          <p:nvPr/>
        </p:nvSpPr>
        <p:spPr>
          <a:xfrm>
            <a:off x="152400" y="6781850"/>
            <a:ext cx="5572278" cy="1846659"/>
          </a:xfrm>
          <a:prstGeom prst="rect">
            <a:avLst/>
          </a:prstGeom>
        </p:spPr>
        <p:txBody>
          <a:bodyPr wrap="square" lIns="0" tIns="0" rIns="0" bIns="0" rtlCol="0" anchor="t">
            <a:spAutoFit/>
          </a:bodyPr>
          <a:lstStyle/>
          <a:p>
            <a:pPr marL="514350" indent="-514350">
              <a:spcBef>
                <a:spcPct val="0"/>
              </a:spcBef>
              <a:buFont typeface="+mj-lt"/>
              <a:buAutoNum type="arabicParenR"/>
            </a:pPr>
            <a:r>
              <a:rPr lang="en-US" sz="3000" dirty="0">
                <a:solidFill>
                  <a:srgbClr val="FFFFFF"/>
                </a:solidFill>
                <a:latin typeface="IBM Plex Sans Bold"/>
              </a:rPr>
              <a:t>Enhanced User Engagement</a:t>
            </a:r>
          </a:p>
          <a:p>
            <a:pPr marL="514350" indent="-514350">
              <a:spcBef>
                <a:spcPct val="0"/>
              </a:spcBef>
              <a:buFont typeface="+mj-lt"/>
              <a:buAutoNum type="arabicParenR"/>
            </a:pPr>
            <a:r>
              <a:rPr lang="en-US" sz="3000" dirty="0">
                <a:solidFill>
                  <a:srgbClr val="FFFFFF"/>
                </a:solidFill>
                <a:latin typeface="IBM Plex Sans Bold"/>
              </a:rPr>
              <a:t>Improved Customer Satisfaction</a:t>
            </a:r>
          </a:p>
          <a:p>
            <a:pPr marL="514350" indent="-514350">
              <a:spcBef>
                <a:spcPct val="0"/>
              </a:spcBef>
              <a:buFont typeface="+mj-lt"/>
              <a:buAutoNum type="arabicParenR"/>
            </a:pPr>
            <a:r>
              <a:rPr lang="en-US" sz="3000" dirty="0">
                <a:solidFill>
                  <a:srgbClr val="FFFFFF"/>
                </a:solidFill>
                <a:latin typeface="IBM Plex Sans Bold"/>
              </a:rPr>
              <a:t>Top Movie Recommendation</a:t>
            </a:r>
          </a:p>
        </p:txBody>
      </p:sp>
      <p:sp>
        <p:nvSpPr>
          <p:cNvPr id="24" name="TextBox 16">
            <a:extLst>
              <a:ext uri="{FF2B5EF4-FFF2-40B4-BE49-F238E27FC236}">
                <a16:creationId xmlns:a16="http://schemas.microsoft.com/office/drawing/2014/main" id="{3C731142-4BCC-F7F6-2613-3D6DD612485C}"/>
              </a:ext>
            </a:extLst>
          </p:cNvPr>
          <p:cNvSpPr txBox="1"/>
          <p:nvPr/>
        </p:nvSpPr>
        <p:spPr>
          <a:xfrm>
            <a:off x="621693" y="5542409"/>
            <a:ext cx="5572278" cy="1154162"/>
          </a:xfrm>
          <a:prstGeom prst="rect">
            <a:avLst/>
          </a:prstGeom>
        </p:spPr>
        <p:txBody>
          <a:bodyPr wrap="square" lIns="0" tIns="0" rIns="0" bIns="0" rtlCol="0" anchor="t">
            <a:spAutoFit/>
          </a:bodyPr>
          <a:lstStyle/>
          <a:p>
            <a:pPr marL="0" lvl="0" indent="0" algn="l">
              <a:lnSpc>
                <a:spcPts val="8800"/>
              </a:lnSpc>
              <a:spcBef>
                <a:spcPct val="0"/>
              </a:spcBef>
            </a:pPr>
            <a:r>
              <a:rPr lang="en-US" sz="8000" dirty="0">
                <a:solidFill>
                  <a:srgbClr val="C89F65"/>
                </a:solidFill>
                <a:latin typeface="Tek Tall Arabic"/>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AutoShape 2"/>
          <p:cNvSpPr/>
          <p:nvPr/>
        </p:nvSpPr>
        <p:spPr>
          <a:xfrm>
            <a:off x="9144000" y="3302000"/>
            <a:ext cx="12311601"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8815" y="0"/>
            <a:ext cx="9135185" cy="10287000"/>
            <a:chOff x="0" y="0"/>
            <a:chExt cx="12180247" cy="14044449"/>
          </a:xfrm>
        </p:grpSpPr>
        <p:pic>
          <p:nvPicPr>
            <p:cNvPr id="4" name="Picture 4"/>
            <p:cNvPicPr>
              <a:picLocks noChangeAspect="1"/>
            </p:cNvPicPr>
            <p:nvPr/>
          </p:nvPicPr>
          <p:blipFill>
            <a:blip r:embed="rId3"/>
            <a:srcRect l="21109" r="21109"/>
            <a:stretch>
              <a:fillRect/>
            </a:stretch>
          </p:blipFill>
          <p:spPr>
            <a:xfrm>
              <a:off x="0" y="0"/>
              <a:ext cx="12180247" cy="14044449"/>
            </a:xfrm>
            <a:prstGeom prst="rect">
              <a:avLst/>
            </a:prstGeom>
          </p:spPr>
        </p:pic>
      </p:grpSp>
      <p:grpSp>
        <p:nvGrpSpPr>
          <p:cNvPr id="5" name="Group 5"/>
          <p:cNvGrpSpPr/>
          <p:nvPr/>
        </p:nvGrpSpPr>
        <p:grpSpPr>
          <a:xfrm>
            <a:off x="6279522" y="52397"/>
            <a:ext cx="2988909" cy="10182206"/>
            <a:chOff x="0" y="0"/>
            <a:chExt cx="3985213"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0" y="0"/>
              <a:ext cx="3985213" cy="7186450"/>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8" name="TextBox 8"/>
          <p:cNvSpPr txBox="1"/>
          <p:nvPr/>
        </p:nvSpPr>
        <p:spPr>
          <a:xfrm>
            <a:off x="9779035" y="2143125"/>
            <a:ext cx="5437849" cy="1158875"/>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METHODOLOGY</a:t>
            </a:r>
          </a:p>
        </p:txBody>
      </p:sp>
      <p:sp>
        <p:nvSpPr>
          <p:cNvPr id="9" name="TextBox 9"/>
          <p:cNvSpPr txBox="1"/>
          <p:nvPr/>
        </p:nvSpPr>
        <p:spPr>
          <a:xfrm>
            <a:off x="9779035" y="3708744"/>
            <a:ext cx="7480265" cy="3821559"/>
          </a:xfrm>
          <a:prstGeom prst="rect">
            <a:avLst/>
          </a:prstGeom>
        </p:spPr>
        <p:txBody>
          <a:bodyPr lIns="0" tIns="0" rIns="0" bIns="0" rtlCol="0" anchor="t">
            <a:spAutoFit/>
          </a:bodyPr>
          <a:lstStyle/>
          <a:p>
            <a:pPr marL="514350" indent="-514350">
              <a:lnSpc>
                <a:spcPts val="3779"/>
              </a:lnSpc>
              <a:buFont typeface="+mj-lt"/>
              <a:buAutoNum type="arabicParenR"/>
            </a:pPr>
            <a:r>
              <a:rPr lang="en-US" sz="2699" spc="161" dirty="0">
                <a:solidFill>
                  <a:srgbClr val="FFFFFF"/>
                </a:solidFill>
                <a:latin typeface="IBM Plex Sans"/>
              </a:rPr>
              <a:t>Data Loading and understanding</a:t>
            </a:r>
          </a:p>
          <a:p>
            <a:pPr marL="514350" indent="-514350">
              <a:lnSpc>
                <a:spcPts val="3779"/>
              </a:lnSpc>
              <a:buFont typeface="+mj-lt"/>
              <a:buAutoNum type="arabicParenR"/>
            </a:pPr>
            <a:r>
              <a:rPr lang="en-US" sz="2699" spc="161" dirty="0">
                <a:solidFill>
                  <a:srgbClr val="FFFFFF"/>
                </a:solidFill>
                <a:latin typeface="IBM Plex Sans"/>
              </a:rPr>
              <a:t>Exploratory Data Analysis (EDA)</a:t>
            </a:r>
          </a:p>
          <a:p>
            <a:pPr marL="514350" indent="-514350">
              <a:lnSpc>
                <a:spcPts val="3779"/>
              </a:lnSpc>
              <a:buFont typeface="+mj-lt"/>
              <a:buAutoNum type="arabicParenR"/>
            </a:pPr>
            <a:r>
              <a:rPr lang="en-US" sz="2699" spc="161" dirty="0">
                <a:solidFill>
                  <a:srgbClr val="FFFFFF"/>
                </a:solidFill>
                <a:latin typeface="IBM Plex Sans"/>
              </a:rPr>
              <a:t>Feature Engineering</a:t>
            </a:r>
          </a:p>
          <a:p>
            <a:pPr marL="514350" indent="-514350">
              <a:lnSpc>
                <a:spcPts val="3779"/>
              </a:lnSpc>
              <a:buFont typeface="+mj-lt"/>
              <a:buAutoNum type="arabicParenR"/>
            </a:pPr>
            <a:r>
              <a:rPr lang="en-US" sz="2699" spc="161" dirty="0">
                <a:solidFill>
                  <a:srgbClr val="FFFFFF"/>
                </a:solidFill>
                <a:latin typeface="IBM Plex Sans"/>
              </a:rPr>
              <a:t>Data Pre-processing</a:t>
            </a:r>
          </a:p>
          <a:p>
            <a:pPr marL="514350" indent="-514350">
              <a:lnSpc>
                <a:spcPts val="3779"/>
              </a:lnSpc>
              <a:buFont typeface="+mj-lt"/>
              <a:buAutoNum type="arabicParenR"/>
            </a:pPr>
            <a:r>
              <a:rPr lang="en-US" sz="2699" spc="161" dirty="0">
                <a:solidFill>
                  <a:srgbClr val="FFFFFF"/>
                </a:solidFill>
                <a:latin typeface="IBM Plex Sans"/>
              </a:rPr>
              <a:t>Modeling and Model Evaluation</a:t>
            </a:r>
          </a:p>
          <a:p>
            <a:pPr marL="514350" indent="-514350">
              <a:lnSpc>
                <a:spcPts val="3779"/>
              </a:lnSpc>
              <a:buFont typeface="+mj-lt"/>
              <a:buAutoNum type="arabicParenR"/>
            </a:pPr>
            <a:r>
              <a:rPr lang="en-US" sz="2699" spc="161" dirty="0">
                <a:solidFill>
                  <a:srgbClr val="FFFFFF"/>
                </a:solidFill>
                <a:latin typeface="IBM Plex Sans"/>
              </a:rPr>
              <a:t>Hyperparameter Tuning </a:t>
            </a:r>
          </a:p>
          <a:p>
            <a:pPr marL="514350" indent="-514350">
              <a:lnSpc>
                <a:spcPts val="3779"/>
              </a:lnSpc>
              <a:buFont typeface="+mj-lt"/>
              <a:buAutoNum type="arabicParenR"/>
            </a:pPr>
            <a:r>
              <a:rPr lang="en-US" sz="2699" spc="161" dirty="0">
                <a:solidFill>
                  <a:srgbClr val="FFFFFF"/>
                </a:solidFill>
                <a:latin typeface="IBM Plex Sans"/>
              </a:rPr>
              <a:t>Conclusion and Recommendations</a:t>
            </a:r>
          </a:p>
          <a:p>
            <a:pPr marL="0" lvl="0" indent="0" algn="l">
              <a:lnSpc>
                <a:spcPts val="3219"/>
              </a:lnSpc>
              <a:spcBef>
                <a:spcPct val="0"/>
              </a:spcBef>
            </a:pPr>
            <a:endParaRPr lang="en-US" sz="2699" spc="161" dirty="0">
              <a:solidFill>
                <a:srgbClr val="FFFFFF"/>
              </a:solidFill>
              <a:latin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sp>
        <p:nvSpPr>
          <p:cNvPr id="2" name="AutoShape 2"/>
          <p:cNvSpPr/>
          <p:nvPr/>
        </p:nvSpPr>
        <p:spPr>
          <a:xfrm>
            <a:off x="9144000" y="3302000"/>
            <a:ext cx="12311601"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8815" y="1"/>
            <a:ext cx="9135185" cy="10287000"/>
            <a:chOff x="0" y="0"/>
            <a:chExt cx="12180247" cy="14044449"/>
          </a:xfrm>
        </p:grpSpPr>
        <p:pic>
          <p:nvPicPr>
            <p:cNvPr id="4" name="Picture 4"/>
            <p:cNvPicPr>
              <a:picLocks noChangeAspect="1"/>
            </p:cNvPicPr>
            <p:nvPr/>
          </p:nvPicPr>
          <p:blipFill>
            <a:blip r:embed="rId3"/>
            <a:srcRect l="21074" r="21074"/>
            <a:stretch>
              <a:fillRect/>
            </a:stretch>
          </p:blipFill>
          <p:spPr>
            <a:xfrm>
              <a:off x="0" y="0"/>
              <a:ext cx="12180247" cy="14044449"/>
            </a:xfrm>
            <a:prstGeom prst="rect">
              <a:avLst/>
            </a:prstGeom>
          </p:spPr>
        </p:pic>
      </p:grpSp>
      <p:grpSp>
        <p:nvGrpSpPr>
          <p:cNvPr id="5" name="Group 5"/>
          <p:cNvGrpSpPr/>
          <p:nvPr/>
        </p:nvGrpSpPr>
        <p:grpSpPr>
          <a:xfrm>
            <a:off x="6279522" y="0"/>
            <a:ext cx="2988909" cy="10287000"/>
            <a:chOff x="0" y="0"/>
            <a:chExt cx="3985213"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0" y="0"/>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8" name="TextBox 8"/>
          <p:cNvSpPr txBox="1"/>
          <p:nvPr/>
        </p:nvSpPr>
        <p:spPr>
          <a:xfrm>
            <a:off x="9779035" y="2143125"/>
            <a:ext cx="5437849" cy="1158875"/>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DATA</a:t>
            </a:r>
          </a:p>
        </p:txBody>
      </p:sp>
      <p:sp>
        <p:nvSpPr>
          <p:cNvPr id="9" name="TextBox 9"/>
          <p:cNvSpPr txBox="1"/>
          <p:nvPr/>
        </p:nvSpPr>
        <p:spPr>
          <a:xfrm>
            <a:off x="9779035" y="4185866"/>
            <a:ext cx="7480265" cy="2889894"/>
          </a:xfrm>
          <a:prstGeom prst="rect">
            <a:avLst/>
          </a:prstGeom>
        </p:spPr>
        <p:txBody>
          <a:bodyPr lIns="0" tIns="0" rIns="0" bIns="0" rtlCol="0" anchor="t">
            <a:spAutoFit/>
          </a:bodyPr>
          <a:lstStyle/>
          <a:p>
            <a:pPr>
              <a:lnSpc>
                <a:spcPts val="3779"/>
              </a:lnSpc>
            </a:pPr>
            <a:r>
              <a:rPr lang="en-US" sz="2699" dirty="0">
                <a:solidFill>
                  <a:srgbClr val="FFFFFF"/>
                </a:solidFill>
                <a:latin typeface="IBM Plex Sans"/>
              </a:rPr>
              <a:t>The data resulted form a combination of 3 datasets from the </a:t>
            </a:r>
            <a:r>
              <a:rPr lang="en-US" sz="2699" dirty="0" err="1">
                <a:solidFill>
                  <a:srgbClr val="FFFFFF"/>
                </a:solidFill>
                <a:latin typeface="IBM Plex Sans"/>
              </a:rPr>
              <a:t>GroupLens</a:t>
            </a:r>
            <a:r>
              <a:rPr lang="en-US" sz="2699" dirty="0">
                <a:solidFill>
                  <a:srgbClr val="FFFFFF"/>
                </a:solidFill>
                <a:latin typeface="IBM Plex Sans"/>
              </a:rPr>
              <a:t> research lab at the University of Minnesota. </a:t>
            </a:r>
          </a:p>
          <a:p>
            <a:pPr>
              <a:lnSpc>
                <a:spcPts val="3779"/>
              </a:lnSpc>
            </a:pPr>
            <a:endParaRPr lang="en-US" sz="2699" dirty="0">
              <a:solidFill>
                <a:srgbClr val="FFFFFF"/>
              </a:solidFill>
              <a:latin typeface="IBM Plex Sans"/>
            </a:endParaRPr>
          </a:p>
          <a:p>
            <a:pPr>
              <a:lnSpc>
                <a:spcPts val="3779"/>
              </a:lnSpc>
            </a:pPr>
            <a:r>
              <a:rPr lang="en-US" sz="2699" dirty="0">
                <a:solidFill>
                  <a:srgbClr val="FFFFFF"/>
                </a:solidFill>
                <a:latin typeface="IBM Plex Sans"/>
              </a:rPr>
              <a:t>The dataset used in this project consists of 100,000 user ratings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919"/>
        </a:solidFill>
        <a:effectLst/>
      </p:bgPr>
    </p:bg>
    <p:spTree>
      <p:nvGrpSpPr>
        <p:cNvPr id="1" name=""/>
        <p:cNvGrpSpPr/>
        <p:nvPr/>
      </p:nvGrpSpPr>
      <p:grpSpPr>
        <a:xfrm>
          <a:off x="0" y="0"/>
          <a:ext cx="0" cy="0"/>
          <a:chOff x="0" y="0"/>
          <a:chExt cx="0" cy="0"/>
        </a:xfrm>
      </p:grpSpPr>
      <p:pic>
        <p:nvPicPr>
          <p:cNvPr id="15" name="Picture 14" descr="A colorful network with dots and lines&#10;&#10;Description automatically generated">
            <a:extLst>
              <a:ext uri="{FF2B5EF4-FFF2-40B4-BE49-F238E27FC236}">
                <a16:creationId xmlns:a16="http://schemas.microsoft.com/office/drawing/2014/main" id="{6C741608-7C27-622E-6EEC-97E9A1FFD20A}"/>
              </a:ext>
            </a:extLst>
          </p:cNvPr>
          <p:cNvPicPr>
            <a:picLocks noChangeAspect="1"/>
          </p:cNvPicPr>
          <p:nvPr/>
        </p:nvPicPr>
        <p:blipFill rotWithShape="1">
          <a:blip r:embed="rId3">
            <a:extLst>
              <a:ext uri="{28A0092B-C50C-407E-A947-70E740481C1C}">
                <a14:useLocalDpi xmlns:a14="http://schemas.microsoft.com/office/drawing/2010/main" val="0"/>
              </a:ext>
            </a:extLst>
          </a:blip>
          <a:srcRect l="14815" r="18519"/>
          <a:stretch/>
        </p:blipFill>
        <p:spPr>
          <a:xfrm rot="5400000">
            <a:off x="-914400" y="914400"/>
            <a:ext cx="10287000" cy="8458200"/>
          </a:xfrm>
          <a:prstGeom prst="rect">
            <a:avLst/>
          </a:prstGeom>
        </p:spPr>
      </p:pic>
      <p:sp>
        <p:nvSpPr>
          <p:cNvPr id="2" name="AutoShape 2"/>
          <p:cNvSpPr/>
          <p:nvPr/>
        </p:nvSpPr>
        <p:spPr>
          <a:xfrm>
            <a:off x="8686800" y="2857500"/>
            <a:ext cx="960120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5486400" y="0"/>
            <a:ext cx="2988909" cy="10287000"/>
            <a:chOff x="0" y="0"/>
            <a:chExt cx="3985213" cy="14372898"/>
          </a:xfrm>
        </p:grpSpPr>
        <p:sp>
          <p:nvSpPr>
            <p:cNvPr id="6" name="Freeform 6"/>
            <p:cNvSpPr/>
            <p:nvPr/>
          </p:nvSpPr>
          <p:spPr>
            <a:xfrm rot="-10800000">
              <a:off x="0" y="7186449"/>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0" y="0"/>
              <a:ext cx="3985213" cy="7186449"/>
            </a:xfrm>
            <a:custGeom>
              <a:avLst/>
              <a:gdLst/>
              <a:ahLst/>
              <a:cxnLst/>
              <a:rect l="l" t="t" r="r" b="b"/>
              <a:pathLst>
                <a:path w="3985213" h="7186449">
                  <a:moveTo>
                    <a:pt x="0" y="0"/>
                  </a:moveTo>
                  <a:lnTo>
                    <a:pt x="3985213" y="0"/>
                  </a:lnTo>
                  <a:lnTo>
                    <a:pt x="3985213" y="7186449"/>
                  </a:lnTo>
                  <a:lnTo>
                    <a:pt x="0" y="7186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8" name="TextBox 8"/>
          <p:cNvSpPr txBox="1"/>
          <p:nvPr/>
        </p:nvSpPr>
        <p:spPr>
          <a:xfrm>
            <a:off x="8915400" y="1412875"/>
            <a:ext cx="5437849" cy="1158875"/>
          </a:xfrm>
          <a:prstGeom prst="rect">
            <a:avLst/>
          </a:prstGeom>
        </p:spPr>
        <p:txBody>
          <a:bodyPr lIns="0" tIns="0" rIns="0" bIns="0" rtlCol="0" anchor="t">
            <a:spAutoFit/>
          </a:bodyPr>
          <a:lstStyle/>
          <a:p>
            <a:pPr>
              <a:lnSpc>
                <a:spcPts val="8800"/>
              </a:lnSpc>
            </a:pPr>
            <a:r>
              <a:rPr lang="en-US" sz="8000" dirty="0">
                <a:solidFill>
                  <a:srgbClr val="C89F65"/>
                </a:solidFill>
                <a:latin typeface="Tek Tall Arabic"/>
              </a:rPr>
              <a:t>Modeling Result</a:t>
            </a:r>
          </a:p>
        </p:txBody>
      </p:sp>
      <p:sp>
        <p:nvSpPr>
          <p:cNvPr id="16" name="TextBox 9">
            <a:extLst>
              <a:ext uri="{FF2B5EF4-FFF2-40B4-BE49-F238E27FC236}">
                <a16:creationId xmlns:a16="http://schemas.microsoft.com/office/drawing/2014/main" id="{FFA91855-70AD-DB8C-0E1B-70EC8FD03A46}"/>
              </a:ext>
            </a:extLst>
          </p:cNvPr>
          <p:cNvSpPr txBox="1"/>
          <p:nvPr/>
        </p:nvSpPr>
        <p:spPr>
          <a:xfrm>
            <a:off x="8915400" y="3924300"/>
            <a:ext cx="7480265" cy="940642"/>
          </a:xfrm>
          <a:prstGeom prst="rect">
            <a:avLst/>
          </a:prstGeom>
        </p:spPr>
        <p:txBody>
          <a:bodyPr lIns="0" tIns="0" rIns="0" bIns="0" rtlCol="0" anchor="t">
            <a:spAutoFit/>
          </a:bodyPr>
          <a:lstStyle/>
          <a:p>
            <a:pPr>
              <a:lnSpc>
                <a:spcPts val="3779"/>
              </a:lnSpc>
            </a:pPr>
            <a:r>
              <a:rPr lang="en-US" sz="2699" dirty="0">
                <a:solidFill>
                  <a:srgbClr val="FFFFFF"/>
                </a:solidFill>
                <a:latin typeface="IBM Plex Sans"/>
              </a:rPr>
              <a:t>We used K Nearest Neighbor Models whose  RMSE value was 0.8520 </a:t>
            </a:r>
          </a:p>
        </p:txBody>
      </p:sp>
    </p:spTree>
    <p:extLst>
      <p:ext uri="{BB962C8B-B14F-4D97-AF65-F5344CB8AC3E}">
        <p14:creationId xmlns:p14="http://schemas.microsoft.com/office/powerpoint/2010/main" val="2827558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ppt780A.tmp</Template>
  <TotalTime>239</TotalTime>
  <Words>284</Words>
  <Application>Microsoft Office PowerPoint</Application>
  <PresentationFormat>Custom</PresentationFormat>
  <Paragraphs>61</Paragraphs>
  <Slides>11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IBM Plex Sans</vt:lpstr>
      <vt:lpstr>Open Sans Bold</vt:lpstr>
      <vt:lpstr>Tek Tall Arabic</vt:lpstr>
      <vt:lpstr>Arial</vt:lpstr>
      <vt:lpstr>Montserrat</vt:lpstr>
      <vt:lpstr>Open Sans</vt:lpstr>
      <vt:lpstr>IBM Plex Sans Condensed</vt:lpstr>
      <vt:lpstr>Calibri</vt:lpstr>
      <vt:lpstr>IBM Plex Sans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Project</dc:title>
  <cp:lastModifiedBy>Nicholas Njubi</cp:lastModifiedBy>
  <cp:revision>7</cp:revision>
  <dcterms:created xsi:type="dcterms:W3CDTF">2006-08-16T00:00:00Z</dcterms:created>
  <dcterms:modified xsi:type="dcterms:W3CDTF">2024-03-24T18:42:37Z</dcterms:modified>
  <dc:identifier>DAGAUe3MHGY</dc:identifier>
</cp:coreProperties>
</file>